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56" r:id="rId3"/>
    <p:sldId id="303" r:id="rId4"/>
    <p:sldId id="372" r:id="rId5"/>
    <p:sldId id="305" r:id="rId6"/>
    <p:sldId id="298" r:id="rId7"/>
    <p:sldId id="373" r:id="rId8"/>
    <p:sldId id="306" r:id="rId9"/>
    <p:sldId id="308" r:id="rId10"/>
    <p:sldId id="352" r:id="rId11"/>
    <p:sldId id="370" r:id="rId12"/>
    <p:sldId id="275" r:id="rId13"/>
    <p:sldId id="363" r:id="rId14"/>
    <p:sldId id="368" r:id="rId15"/>
    <p:sldId id="371" r:id="rId16"/>
    <p:sldId id="369" r:id="rId17"/>
    <p:sldId id="341" r:id="rId18"/>
    <p:sldId id="375" r:id="rId19"/>
    <p:sldId id="376" r:id="rId20"/>
    <p:sldId id="379" r:id="rId21"/>
    <p:sldId id="377" r:id="rId22"/>
    <p:sldId id="342" r:id="rId23"/>
    <p:sldId id="343" r:id="rId24"/>
    <p:sldId id="364" r:id="rId25"/>
    <p:sldId id="378" r:id="rId26"/>
    <p:sldId id="296" r:id="rId27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E8FED66-4E35-4DC0-9789-E7DE6DA96A76}">
          <p14:sldIdLst>
            <p14:sldId id="256"/>
            <p14:sldId id="303"/>
            <p14:sldId id="372"/>
            <p14:sldId id="305"/>
            <p14:sldId id="298"/>
            <p14:sldId id="373"/>
            <p14:sldId id="306"/>
            <p14:sldId id="308"/>
            <p14:sldId id="352"/>
            <p14:sldId id="370"/>
            <p14:sldId id="275"/>
            <p14:sldId id="363"/>
            <p14:sldId id="368"/>
            <p14:sldId id="371"/>
            <p14:sldId id="369"/>
          </p14:sldIdLst>
        </p14:section>
        <p14:section name="Untitled Section" id="{58B2185B-B51D-4BB0-A758-54EFA4A512EE}">
          <p14:sldIdLst>
            <p14:sldId id="341"/>
            <p14:sldId id="375"/>
            <p14:sldId id="376"/>
            <p14:sldId id="379"/>
            <p14:sldId id="377"/>
            <p14:sldId id="342"/>
            <p14:sldId id="343"/>
            <p14:sldId id="364"/>
            <p14:sldId id="378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206" autoAdjust="0"/>
    <p:restoredTop sz="78634" autoAdjust="0"/>
  </p:normalViewPr>
  <p:slideViewPr>
    <p:cSldViewPr>
      <p:cViewPr varScale="1">
        <p:scale>
          <a:sx n="64" d="100"/>
          <a:sy n="64" d="100"/>
        </p:scale>
        <p:origin x="1349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FCEAD6B-0124-45B9-8A8D-4C8BB4C42318}" type="datetimeFigureOut">
              <a:rPr lang="en-US" smtClean="0"/>
              <a:t>9/21/2018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8E42C69-EFE9-44E1-B391-B7A8229030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948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EE83C48-6BFB-4EDD-BF8D-E4D60D556AF2}" type="datetimeFigureOut">
              <a:rPr lang="en-US" smtClean="0"/>
              <a:t>9/21/2018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FE97708-8AC0-4253-A007-9C54F2309C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062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97708-8AC0-4253-A007-9C54F2309CC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145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97708-8AC0-4253-A007-9C54F2309CC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154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97708-8AC0-4253-A007-9C54F2309CC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408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97708-8AC0-4253-A007-9C54F2309CC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312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97708-8AC0-4253-A007-9C54F2309CC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146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E97708-8AC0-4253-A007-9C54F2309CC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40934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E97708-8AC0-4253-A007-9C54F2309CC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58972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E97708-8AC0-4253-A007-9C54F2309CC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37161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2511"/>
            <a:ext cx="7772400" cy="1470025"/>
          </a:xfrm>
        </p:spPr>
        <p:txBody>
          <a:bodyPr/>
          <a:lstStyle>
            <a:lvl1pPr>
              <a:defRPr b="0" i="0">
                <a:latin typeface="Trade Gothic LT Std" pitchFamily="34" charset="0"/>
                <a:cs typeface="Trade Gothic LT Std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684"/>
            <a:ext cx="6400800" cy="1259003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Trade Gothic LT Std Light"/>
                <a:cs typeface="Trade Gothic LT Std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519863"/>
            <a:ext cx="1905000" cy="2762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41239-CED1-40DB-BB7D-8D9608CAC587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2762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1905000" cy="2762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4808D-B7BB-4E94-AD7E-B6C2F32967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9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438"/>
            <a:ext cx="3494458" cy="1166393"/>
          </a:xfrm>
        </p:spPr>
        <p:txBody>
          <a:bodyPr anchor="b">
            <a:normAutofit/>
          </a:bodyPr>
          <a:lstStyle>
            <a:lvl1pPr algn="l"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7021" y="501439"/>
            <a:ext cx="4609778" cy="56247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87740"/>
            <a:ext cx="3494458" cy="43384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2B293-128D-411B-A3B8-12688319DF12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B7833-11CD-4B23-A528-4DD4587419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747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6527B-0866-4011-84D4-11A35732252C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944C0-4EAC-4617-96CC-BA23BEA614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098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Trade Gothic LT Std" pitchFamily="34" charset="0"/>
                <a:cs typeface="Trade Gothic LT Std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20" y="3619083"/>
            <a:ext cx="6776720" cy="2343684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Trade Gothic LT Std Light"/>
                <a:cs typeface="Trade Gothic LT Std Light"/>
              </a:defRPr>
            </a:lvl1pPr>
            <a:lvl2pPr>
              <a:defRPr b="0" i="0">
                <a:solidFill>
                  <a:schemeClr val="bg1"/>
                </a:solidFill>
                <a:latin typeface="Trade Gothic LT Std Light"/>
                <a:cs typeface="Trade Gothic LT Std Light"/>
              </a:defRPr>
            </a:lvl2pPr>
            <a:lvl3pPr>
              <a:defRPr b="0" i="0">
                <a:solidFill>
                  <a:schemeClr val="bg1"/>
                </a:solidFill>
                <a:latin typeface="Trade Gothic LT Std Light"/>
                <a:cs typeface="Trade Gothic LT Std Light"/>
              </a:defRPr>
            </a:lvl3pPr>
            <a:lvl4pPr>
              <a:defRPr b="0" i="0">
                <a:solidFill>
                  <a:schemeClr val="bg1"/>
                </a:solidFill>
                <a:latin typeface="Trade Gothic LT Std Light"/>
                <a:cs typeface="Trade Gothic LT Std Light"/>
              </a:defRPr>
            </a:lvl4pPr>
            <a:lvl5pPr>
              <a:defRPr b="0" i="0">
                <a:solidFill>
                  <a:schemeClr val="bg1"/>
                </a:solidFill>
                <a:latin typeface="Trade Gothic LT Std Light"/>
                <a:cs typeface="Trade Gothic LT Std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0713" y="6526213"/>
            <a:ext cx="1970087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95BA2-0098-4A8A-A6B2-F84D8F581F7E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6213"/>
            <a:ext cx="289560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6213"/>
            <a:ext cx="1982788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0ADC0-F188-47B0-873A-13E724CA45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968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Trade Gothic LT Std" pitchFamily="34" charset="0"/>
                <a:cs typeface="Trade Gothic LT Std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3C451-025E-48DB-B9D7-31D9F208F8D4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4898F-DF9F-4AEE-A073-8180B64EBF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84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4856"/>
            <a:ext cx="2666999" cy="1162050"/>
          </a:xfrm>
        </p:spPr>
        <p:txBody>
          <a:bodyPr>
            <a:normAutofit/>
          </a:bodyPr>
          <a:lstStyle>
            <a:lvl1pPr algn="l">
              <a:defRPr sz="2400" b="0" i="0">
                <a:latin typeface="Trade Gothic LT Std Bold"/>
                <a:cs typeface="Trade Gothic LT Std 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8491" y="1994857"/>
            <a:ext cx="5378309" cy="3973362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248455"/>
            <a:ext cx="2666999" cy="27197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5C6D0-6ABA-4F10-A2D0-559D06E6AD82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C9EBE-7416-482F-9EC7-E8C6F563D2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715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00AD8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D0F47-23EA-4D60-84FE-E843B6F59606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35F4D-EC5A-4A5F-B08F-38388F1962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701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3AE0A-2E6C-46DD-B4C4-3888CF1D3593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46A96-2F45-4B34-94C1-A713E72B94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94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="0" i="0">
                <a:latin typeface="Trade Gothic LT Std Light"/>
                <a:cs typeface="Trade Gothic LT Std Ligh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27AAD-8513-4CDD-8593-E80664C2B3D0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50BA9-D595-4075-A30B-5A88F84431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499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499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78051"/>
            <a:ext cx="4040188" cy="35481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5499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78051"/>
            <a:ext cx="4041775" cy="35481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012F4-1156-403A-BF91-7B2DF764F7AB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EB890-5058-4E5B-9E63-AC7DB950D5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58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05076-1678-4F99-B0B0-FABA09F19310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B3D-D36F-4361-992E-E33DE605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0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4765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89038" y="3619500"/>
            <a:ext cx="6777037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3725" y="6519863"/>
            <a:ext cx="1997075" cy="271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C5A8302-6745-419E-BFF9-E535557C82A3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9863"/>
            <a:ext cx="2895600" cy="271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9863"/>
            <a:ext cx="1987550" cy="271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D123418-D962-4ED0-8042-BF964201D1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72" r:id="rId3"/>
    <p:sldLayoutId id="2147483673" r:id="rId4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Trade Gothic LT Std" pitchFamily="34" charset="0"/>
          <a:ea typeface="Trade Gothic LT Std" pitchFamily="34" charset="0"/>
          <a:cs typeface="Trade Gothic LT Std" pitchFamily="34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ade Gothic LT Std" pitchFamily="34" charset="0"/>
          <a:ea typeface="Trade Gothic LT Std" pitchFamily="34" charset="0"/>
          <a:cs typeface="Trade Gothic LT Std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ade Gothic LT Std" pitchFamily="34" charset="0"/>
          <a:ea typeface="Trade Gothic LT Std" pitchFamily="34" charset="0"/>
          <a:cs typeface="Trade Gothic LT Std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ade Gothic LT Std" pitchFamily="34" charset="0"/>
          <a:ea typeface="Trade Gothic LT Std" pitchFamily="34" charset="0"/>
          <a:cs typeface="Trade Gothic LT Std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ade Gothic LT Std" pitchFamily="34" charset="0"/>
          <a:ea typeface="Trade Gothic LT Std" pitchFamily="34" charset="0"/>
          <a:cs typeface="Trade Gothic LT Std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ade Gothic LT Std" pitchFamily="34" charset="0"/>
          <a:ea typeface="Trade Gothic LT Std" pitchFamily="34" charset="0"/>
          <a:cs typeface="Trade Gothic LT Std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ade Gothic LT Std" pitchFamily="34" charset="0"/>
          <a:ea typeface="Trade Gothic LT Std" pitchFamily="34" charset="0"/>
          <a:cs typeface="Trade Gothic LT Std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ade Gothic LT Std" pitchFamily="34" charset="0"/>
          <a:ea typeface="Trade Gothic LT Std" pitchFamily="34" charset="0"/>
          <a:cs typeface="Trade Gothic LT Std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ade Gothic LT Std" pitchFamily="34" charset="0"/>
          <a:ea typeface="Trade Gothic LT Std" pitchFamily="34" charset="0"/>
          <a:cs typeface="Trade Gothic LT Std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Trade Gothic LT Std Light"/>
          <a:ea typeface="Trade Gothic LT Std Light" pitchFamily="34" charset="0"/>
          <a:cs typeface="Trade Gothic LT Std Light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Trade Gothic LT Std Light"/>
          <a:ea typeface="Trade Gothic LT Std Light" pitchFamily="34" charset="0"/>
          <a:cs typeface="Trade Gothic LT Std Light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Trade Gothic LT Std Light"/>
          <a:ea typeface="Trade Gothic LT Std Light" pitchFamily="34" charset="0"/>
          <a:cs typeface="Trade Gothic LT Std Light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bg1"/>
          </a:solidFill>
          <a:latin typeface="+mn-lt"/>
          <a:ea typeface="Trade Gothic LT Std Light" pitchFamily="34" charset="0"/>
          <a:cs typeface="Trade Gothic LT Std Light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Trade Gothic LT Std Light" pitchFamily="34" charset="0"/>
          <a:cs typeface="Trade Gothic LT Std Light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36563"/>
            <a:ext cx="822960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38" y="6518275"/>
            <a:ext cx="194786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810622A-07F1-47AC-B716-00E435B53754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8275"/>
            <a:ext cx="2895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8275"/>
            <a:ext cx="1971675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7F362F1-4E35-477A-8539-02B9F1E7E2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4000" b="1" kern="1200">
          <a:solidFill>
            <a:srgbClr val="005A9C"/>
          </a:solidFill>
          <a:latin typeface="Trade Gothic LT Std"/>
          <a:ea typeface="Trade Gothic LT Std" pitchFamily="34" charset="0"/>
          <a:cs typeface="Trade Gothic LT Std"/>
        </a:defRPr>
      </a:lvl1pPr>
      <a:lvl2pPr algn="l" defTabSz="457200" rtl="0" fontAlgn="base">
        <a:spcBef>
          <a:spcPct val="0"/>
        </a:spcBef>
        <a:spcAft>
          <a:spcPct val="0"/>
        </a:spcAft>
        <a:defRPr sz="4000" b="1">
          <a:solidFill>
            <a:srgbClr val="005A9C"/>
          </a:solidFill>
          <a:latin typeface="Trade Gothic LT Std" pitchFamily="34" charset="0"/>
          <a:ea typeface="Trade Gothic LT Std" pitchFamily="34" charset="0"/>
          <a:cs typeface="Trade Gothic LT Std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4000" b="1">
          <a:solidFill>
            <a:srgbClr val="005A9C"/>
          </a:solidFill>
          <a:latin typeface="Trade Gothic LT Std" pitchFamily="34" charset="0"/>
          <a:ea typeface="Trade Gothic LT Std" pitchFamily="34" charset="0"/>
          <a:cs typeface="Trade Gothic LT Std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4000" b="1">
          <a:solidFill>
            <a:srgbClr val="005A9C"/>
          </a:solidFill>
          <a:latin typeface="Trade Gothic LT Std" pitchFamily="34" charset="0"/>
          <a:ea typeface="Trade Gothic LT Std" pitchFamily="34" charset="0"/>
          <a:cs typeface="Trade Gothic LT Std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4000" b="1">
          <a:solidFill>
            <a:srgbClr val="005A9C"/>
          </a:solidFill>
          <a:latin typeface="Trade Gothic LT Std" pitchFamily="34" charset="0"/>
          <a:ea typeface="Trade Gothic LT Std" pitchFamily="34" charset="0"/>
          <a:cs typeface="Trade Gothic LT Std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 b="1">
          <a:solidFill>
            <a:srgbClr val="005A9C"/>
          </a:solidFill>
          <a:latin typeface="Trade Gothic LT Std" pitchFamily="34" charset="0"/>
          <a:ea typeface="Trade Gothic LT Std" pitchFamily="34" charset="0"/>
          <a:cs typeface="Trade Gothic LT Std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 b="1">
          <a:solidFill>
            <a:srgbClr val="005A9C"/>
          </a:solidFill>
          <a:latin typeface="Trade Gothic LT Std" pitchFamily="34" charset="0"/>
          <a:ea typeface="Trade Gothic LT Std" pitchFamily="34" charset="0"/>
          <a:cs typeface="Trade Gothic LT Std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 b="1">
          <a:solidFill>
            <a:srgbClr val="005A9C"/>
          </a:solidFill>
          <a:latin typeface="Trade Gothic LT Std" pitchFamily="34" charset="0"/>
          <a:ea typeface="Trade Gothic LT Std" pitchFamily="34" charset="0"/>
          <a:cs typeface="Trade Gothic LT Std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 b="1">
          <a:solidFill>
            <a:srgbClr val="005A9C"/>
          </a:solidFill>
          <a:latin typeface="Trade Gothic LT Std" pitchFamily="34" charset="0"/>
          <a:ea typeface="Trade Gothic LT Std" pitchFamily="34" charset="0"/>
          <a:cs typeface="Trade Gothic LT Std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AD8E"/>
          </a:solidFill>
          <a:latin typeface="Trade Gothic LT Std Light"/>
          <a:ea typeface="Trade Gothic LT Std Light" pitchFamily="34" charset="0"/>
          <a:cs typeface="Trade Gothic LT Std Light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00AD8E"/>
          </a:solidFill>
          <a:latin typeface="Trade Gothic LT Std Light"/>
          <a:ea typeface="Trade Gothic LT Std Light" pitchFamily="34" charset="0"/>
          <a:cs typeface="Trade Gothic LT Std Light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AD8E"/>
          </a:solidFill>
          <a:latin typeface="Trade Gothic LT Std Light"/>
          <a:ea typeface="Trade Gothic LT Std Light" pitchFamily="34" charset="0"/>
          <a:cs typeface="Trade Gothic LT Std Light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0AD8E"/>
          </a:solidFill>
          <a:latin typeface="Trade Gothic LT Std Light"/>
          <a:ea typeface="Trade Gothic LT Std Light" pitchFamily="34" charset="0"/>
          <a:cs typeface="Trade Gothic LT Std Light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00AD8E"/>
          </a:solidFill>
          <a:latin typeface="Trade Gothic LT Std Light"/>
          <a:ea typeface="Trade Gothic LT Std Light" pitchFamily="34" charset="0"/>
          <a:cs typeface="Trade Gothic LT Std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762000" y="1981200"/>
            <a:ext cx="7772400" cy="2895600"/>
          </a:xfrm>
        </p:spPr>
        <p:txBody>
          <a:bodyPr/>
          <a:lstStyle/>
          <a:p>
            <a:br>
              <a:rPr lang="en-US" sz="3600" b="1" dirty="0">
                <a:solidFill>
                  <a:schemeClr val="tx1"/>
                </a:solidFill>
              </a:rPr>
            </a:br>
            <a:br>
              <a:rPr lang="en-US" sz="3600" b="1" dirty="0">
                <a:solidFill>
                  <a:schemeClr val="tx1"/>
                </a:solidFill>
              </a:rPr>
            </a:br>
            <a:br>
              <a:rPr lang="en-US" sz="3600" b="1" dirty="0">
                <a:solidFill>
                  <a:schemeClr val="tx1"/>
                </a:solidFill>
              </a:rPr>
            </a:b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Recreational Use of Marijuana:</a:t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2018 Ballot Proposal </a:t>
            </a:r>
            <a:br>
              <a:rPr lang="en-US" sz="3600" b="1" dirty="0">
                <a:solidFill>
                  <a:schemeClr val="tx1"/>
                </a:solidFill>
              </a:rPr>
            </a:br>
            <a:br>
              <a:rPr lang="en-US" sz="3600" b="1" dirty="0">
                <a:solidFill>
                  <a:schemeClr val="tx1"/>
                </a:solidFill>
              </a:rPr>
            </a:br>
            <a:br>
              <a:rPr lang="en-US" sz="1200" b="1" dirty="0">
                <a:solidFill>
                  <a:schemeClr val="tx1"/>
                </a:solidFill>
              </a:rPr>
            </a:br>
            <a:r>
              <a:rPr lang="en-US" dirty="0"/>
              <a:t> </a:t>
            </a:r>
            <a:r>
              <a:rPr lang="en-US" sz="2400" dirty="0"/>
              <a:t>Midland Area Chamber of Commerce</a:t>
            </a:r>
            <a:br>
              <a:rPr lang="en-US" sz="2400" dirty="0"/>
            </a:br>
            <a:r>
              <a:rPr lang="en-US" sz="2400" dirty="0"/>
              <a:t>September 11, 2018</a:t>
            </a:r>
            <a:br>
              <a:rPr lang="en-US" dirty="0"/>
            </a:br>
            <a:br>
              <a:rPr lang="en-US" sz="3600" b="1" dirty="0">
                <a:solidFill>
                  <a:schemeClr val="tx1"/>
                </a:solidFill>
              </a:rPr>
            </a:br>
            <a:endParaRPr 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5EFF02-FAA0-4C51-9CFF-27D43C308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Recreational Use of Marijuana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5CBF89A-127A-4A1E-9D59-75D0BC9AE0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69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023CD-24CA-4EB2-A538-E404F3A86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55576"/>
          </a:xfrm>
        </p:spPr>
        <p:txBody>
          <a:bodyPr/>
          <a:lstStyle/>
          <a:p>
            <a:r>
              <a:rPr lang="en-US" dirty="0"/>
              <a:t>Ballot Proposal Process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0C41C-318B-4493-BD32-120EC955E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648200"/>
          </a:xfrm>
        </p:spPr>
        <p:txBody>
          <a:bodyPr/>
          <a:lstStyle/>
          <a:p>
            <a:pPr marL="0" indent="0">
              <a:buNone/>
            </a:pPr>
            <a:r>
              <a:rPr lang="en-US" sz="2000" u="sng" dirty="0">
                <a:solidFill>
                  <a:schemeClr val="tx1"/>
                </a:solidFill>
              </a:rPr>
              <a:t>For Initiated Law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180 day window to gather 252,523 signatures of registered voters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For 2018 ballot, due May 30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Legislature has 40 days to: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Adopt as written (no signature by Governor required to become law)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Reject by vote or Do Nothing (same result as rejection)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Put Competing Proposal on Ballot  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Laws enacted as an initiated law do not require signature of Governor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Super majority of 3/4 vote for Legislature to amend an initiated law </a:t>
            </a:r>
          </a:p>
          <a:p>
            <a:pPr marL="0" indent="0">
              <a:buNone/>
            </a:pPr>
            <a:r>
              <a:rPr lang="en-US" sz="2000" u="sng" dirty="0">
                <a:solidFill>
                  <a:schemeClr val="tx1"/>
                </a:solidFill>
              </a:rPr>
              <a:t>Coalition to Regulate Marijuana Like Alcohol</a:t>
            </a:r>
          </a:p>
          <a:p>
            <a:r>
              <a:rPr lang="en-US" sz="2000" dirty="0">
                <a:solidFill>
                  <a:schemeClr val="tx1"/>
                </a:solidFill>
              </a:rPr>
              <a:t>Turned in over 360,000 signatures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Legislative window has closed</a:t>
            </a:r>
          </a:p>
          <a:p>
            <a:pPr marL="0" indent="0">
              <a:buNone/>
            </a:pPr>
            <a:endParaRPr lang="en-US" sz="17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818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1D29C-ABF0-42B4-8977-612B733B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Recreational Use of Marijuana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42ABB-D461-4249-A17C-0CCB7DF8F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402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Proposal 1 of 2018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Allows individuals 21+ to possess, use, grow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Taxes it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10% excise at retail, 6% sales 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Excise tax revenue split:  1/3 each to K-12, roads, communities that allow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Restrict purchases to 2.5 oz. but can keep 10 oz. in homes &amp; cultivate up to 12 plants  (personal use)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1 oz = 84 joints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Requires the state to regulate &amp; license growers, transporters, testers &amp; dispensaries</a:t>
            </a:r>
          </a:p>
          <a:p>
            <a:pPr lvl="2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89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01ACE-C8D9-4FB5-83F5-466D0DBEF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 Important to Employers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27421-B672-4AAB-BF52-1316B8374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2640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NOT a get out of jail free card with employers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Protections for employers do exist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“This act does not require an employer to permit or accommodate conduct otherwise allowed by this act </a:t>
            </a:r>
            <a:r>
              <a:rPr lang="en-US" sz="2400" u="sng" dirty="0">
                <a:solidFill>
                  <a:schemeClr val="tx1"/>
                </a:solidFill>
              </a:rPr>
              <a:t>in any workplace </a:t>
            </a:r>
            <a:r>
              <a:rPr lang="en-US" sz="2400" dirty="0">
                <a:solidFill>
                  <a:schemeClr val="tx1"/>
                </a:solidFill>
              </a:rPr>
              <a:t>or </a:t>
            </a:r>
            <a:r>
              <a:rPr lang="en-US" sz="2400" u="sng" dirty="0">
                <a:solidFill>
                  <a:schemeClr val="tx1"/>
                </a:solidFill>
              </a:rPr>
              <a:t>on the employer's property</a:t>
            </a:r>
            <a:r>
              <a:rPr lang="en-US" sz="2400" dirty="0">
                <a:solidFill>
                  <a:schemeClr val="tx1"/>
                </a:solidFill>
              </a:rPr>
              <a:t>.”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“This act does not prohibit an employer from disciplining an employee for </a:t>
            </a:r>
            <a:r>
              <a:rPr lang="en-US" sz="2400" u="sng" dirty="0">
                <a:solidFill>
                  <a:schemeClr val="tx1"/>
                </a:solidFill>
              </a:rPr>
              <a:t>violation of a workplace drug policy</a:t>
            </a:r>
            <a:r>
              <a:rPr lang="en-US" sz="2400" dirty="0">
                <a:solidFill>
                  <a:schemeClr val="tx1"/>
                </a:solidFill>
              </a:rPr>
              <a:t> or for working while </a:t>
            </a:r>
            <a:r>
              <a:rPr lang="en-US" sz="2400" u="sng" dirty="0">
                <a:solidFill>
                  <a:schemeClr val="tx1"/>
                </a:solidFill>
              </a:rPr>
              <a:t>under the influence of marihuana</a:t>
            </a:r>
            <a:r>
              <a:rPr lang="en-US" sz="2400" dirty="0">
                <a:solidFill>
                  <a:schemeClr val="tx1"/>
                </a:solidFill>
              </a:rPr>
              <a:t>.” 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99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0F105-5956-43BE-8286-E928E7577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00" dirty="0">
                <a:solidFill>
                  <a:schemeClr val="accent4"/>
                </a:solidFill>
              </a:rPr>
              <a:t>Details </a:t>
            </a:r>
            <a:r>
              <a:rPr lang="en-US" dirty="0">
                <a:solidFill>
                  <a:schemeClr val="accent4"/>
                </a:solidFill>
              </a:rPr>
              <a:t>Important</a:t>
            </a:r>
            <a:r>
              <a:rPr lang="en-US" sz="3700" dirty="0">
                <a:solidFill>
                  <a:schemeClr val="accent4"/>
                </a:solidFill>
              </a:rPr>
              <a:t> to Employers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4CA52-2573-4B44-A18D-E4FA8D4B4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447801"/>
            <a:ext cx="4040188" cy="4678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“This act does not prevent an employer from refusing to hire, discharging, disciplining, or otherwise taking an adverse employment action against a person with respect to hire, tenure, terms, conditions, or privileges of employment because of that person's violation of a workplace drug policy or because that person was working while under the influence of marihuana.”</a:t>
            </a:r>
          </a:p>
          <a:p>
            <a:endParaRPr lang="en-US" sz="1700" dirty="0">
              <a:solidFill>
                <a:srgbClr val="000000"/>
              </a:solidFill>
            </a:endParaRPr>
          </a:p>
        </p:txBody>
      </p:sp>
      <p:pic>
        <p:nvPicPr>
          <p:cNvPr id="11" name="Picture 2" descr="Image result for marijuana, employers">
            <a:extLst>
              <a:ext uri="{FF2B5EF4-FFF2-40B4-BE49-F238E27FC236}">
                <a16:creationId xmlns:a16="http://schemas.microsoft.com/office/drawing/2014/main" id="{90A52388-345D-4789-BAF0-7B36A465893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441511"/>
            <a:ext cx="4041775" cy="284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785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32AB8-D87D-463E-A161-358CBA52C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 Important to Employers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A5575-45A8-4F0A-A86F-606BD6A2A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“All other laws inconsistent with this act do not apply to conduct that is permitted by this act.”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“Notwithstanding any other law or provision of this act, and except as otherwise provided in section 4 of this act, the following acts by a person 21 years of age or older are not unlawful, are not an offense, are not grounds for seizing or forfeiting property, are not grounds for arrest, prosecution, </a:t>
            </a:r>
            <a:r>
              <a:rPr lang="en-US" sz="2000" u="sng" dirty="0">
                <a:solidFill>
                  <a:schemeClr val="tx1"/>
                </a:solidFill>
              </a:rPr>
              <a:t>or penalty in any manner</a:t>
            </a:r>
            <a:r>
              <a:rPr lang="en-US" sz="2000" dirty="0">
                <a:solidFill>
                  <a:schemeClr val="tx1"/>
                </a:solidFill>
              </a:rPr>
              <a:t>, are not grounds for search or inspection, and are not grounds to deny any other right or privilege”</a:t>
            </a:r>
          </a:p>
        </p:txBody>
      </p:sp>
    </p:spTree>
    <p:extLst>
      <p:ext uri="{BB962C8B-B14F-4D97-AF65-F5344CB8AC3E}">
        <p14:creationId xmlns:p14="http://schemas.microsoft.com/office/powerpoint/2010/main" val="2265629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6563"/>
            <a:ext cx="8229600" cy="858837"/>
          </a:xfrm>
        </p:spPr>
        <p:txBody>
          <a:bodyPr/>
          <a:lstStyle/>
          <a:p>
            <a:r>
              <a:rPr lang="en-US" dirty="0"/>
              <a:t>Recreational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7200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Why should employers care? Largely a “social” issue…BUT: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Limited/ambiguous statutory protections for employers</a:t>
            </a:r>
            <a:r>
              <a:rPr lang="en-US" dirty="0">
                <a:solidFill>
                  <a:schemeClr val="tx1"/>
                </a:solidFill>
              </a:rPr>
              <a:t> 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</a:rPr>
              <a:t> </a:t>
            </a:r>
          </a:p>
          <a:p>
            <a:pPr lvl="1"/>
            <a:endParaRPr lang="en-US" sz="2000" dirty="0">
              <a:solidFill>
                <a:schemeClr val="tx1"/>
              </a:solidFill>
            </a:endParaRPr>
          </a:p>
          <a:p>
            <a:pPr marL="1371600" lvl="3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75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487A0-50E4-4EDA-AC2A-F544E31AD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DA3C8-4AF7-4BF2-A7FA-F4AFE9F32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2640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Open-ended liability.</a:t>
            </a:r>
            <a:r>
              <a:rPr lang="en-US" dirty="0">
                <a:solidFill>
                  <a:schemeClr val="tx1"/>
                </a:solidFill>
              </a:rPr>
              <a:t> 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OSHA:  Employers have a responsibility to protect all employees 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Place of employment that "is free from recognizable hazards that are causing or likely to cause death or serious harm to employees” 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Failure means liability and lawsuits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Law does not remove an employer from payment of workers’ compensation 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Marijuana is still illegal under federal law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374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D5FE4-103E-4654-B634-5EE6E9456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62BB0-B4BF-4393-89B3-C0E7506A2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402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Higher number of failed drug tests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Many employers rely on drug-free workplace policies and pre-employment drug screening 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Could it result in increased failed drug tests? </a:t>
            </a:r>
          </a:p>
          <a:p>
            <a:pPr lvl="3"/>
            <a:r>
              <a:rPr lang="en-US" dirty="0">
                <a:solidFill>
                  <a:schemeClr val="tx1"/>
                </a:solidFill>
              </a:rPr>
              <a:t>National failure rate = 2.6% (marijuana) and 4.2% (all drugs)</a:t>
            </a:r>
          </a:p>
          <a:p>
            <a:pPr lvl="3"/>
            <a:r>
              <a:rPr lang="en-US" dirty="0">
                <a:solidFill>
                  <a:schemeClr val="tx1"/>
                </a:solidFill>
              </a:rPr>
              <a:t>CO up 20%, WA up 23% after legalization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023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278C2-411E-4DCA-AFAE-2F40FC99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63637"/>
          </a:xfrm>
        </p:spPr>
        <p:txBody>
          <a:bodyPr/>
          <a:lstStyle/>
          <a:p>
            <a:r>
              <a:rPr lang="en-US" dirty="0"/>
              <a:t>Practical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ECA6F-EFA1-4918-B69E-1A9D10A0E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Testing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Saliva, urine, hair tests only show if THC in system 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Some go back as long as 90 days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Blood tests show impairment levels more precisely 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More expensive 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Take longer to analyze (not on-demand)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Aren’t commonly used in the workplace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Significant HR dilemmas for employers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530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36563"/>
            <a:ext cx="8229600" cy="477837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About the Michigan Chamber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402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Statewide business organization</a:t>
            </a:r>
          </a:p>
          <a:p>
            <a:r>
              <a:rPr lang="en-US" dirty="0">
                <a:solidFill>
                  <a:schemeClr val="tx1"/>
                </a:solidFill>
              </a:rPr>
              <a:t>6,000 members</a:t>
            </a:r>
          </a:p>
          <a:p>
            <a:r>
              <a:rPr lang="en-US" dirty="0">
                <a:solidFill>
                  <a:schemeClr val="tx1"/>
                </a:solidFill>
              </a:rPr>
              <a:t>Businesses of every size and type in all 83 counties</a:t>
            </a:r>
          </a:p>
          <a:p>
            <a:r>
              <a:rPr lang="en-US" dirty="0">
                <a:solidFill>
                  <a:schemeClr val="tx1"/>
                </a:solidFill>
              </a:rPr>
              <a:t>Advocate for Michigan's job providers in the legislative, political, and legal process</a:t>
            </a:r>
          </a:p>
        </p:txBody>
      </p:sp>
    </p:spTree>
    <p:extLst>
      <p:ext uri="{BB962C8B-B14F-4D97-AF65-F5344CB8AC3E}">
        <p14:creationId xmlns:p14="http://schemas.microsoft.com/office/powerpoint/2010/main" val="20100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3043F-DFCE-4A17-852C-43E063F37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9C0D0-3FB0-46AD-AFD3-08B6F1F95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402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Reputational issues for the state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Uncertainty for businesses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If an early adopter it will harm the reputation of the state as a destination for business growth </a:t>
            </a:r>
          </a:p>
          <a:p>
            <a:r>
              <a:rPr lang="en-US" b="1" dirty="0">
                <a:solidFill>
                  <a:schemeClr val="tx1"/>
                </a:solidFill>
              </a:rPr>
              <a:t>No way to make the language “bulletproof”</a:t>
            </a:r>
            <a:r>
              <a:rPr lang="en-US" dirty="0">
                <a:solidFill>
                  <a:schemeClr val="tx1"/>
                </a:solidFill>
              </a:rPr>
              <a:t> 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Language could be improved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Doesn’t regulate private employment or employment-related programs and liabilities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BUT…no way to make the protect employers and workplace safety in all scenarios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548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9600" cy="47244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Lots of decisions will need to be made by employers if adopted: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Apply zero-tolerance drug policies in recruiting, hiring and retaining employees?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Enforce a zero-tolerance policies on or off the job?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Terminate an employee who tests positive for marijuana, even if can’t prove “impaired”? 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If do, should employer be resigned to pay UI benefits?</a:t>
            </a:r>
          </a:p>
          <a:p>
            <a:r>
              <a:rPr lang="en-US" dirty="0">
                <a:solidFill>
                  <a:schemeClr val="tx1"/>
                </a:solidFill>
              </a:rPr>
              <a:t>Remember:  Courts will be final arbiter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950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5147310" cy="1066800"/>
          </a:xfrm>
        </p:spPr>
        <p:txBody>
          <a:bodyPr>
            <a:normAutofit/>
          </a:bodyPr>
          <a:lstStyle/>
          <a:p>
            <a:r>
              <a:rPr lang="en-US" dirty="0"/>
              <a:t>The Campaign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490" y="2743200"/>
            <a:ext cx="5452110" cy="329406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Large national movement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$8-10m pledged to pass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Spent $1.7m already</a:t>
            </a:r>
          </a:p>
          <a:p>
            <a:r>
              <a:rPr lang="en-US" sz="2000" dirty="0">
                <a:solidFill>
                  <a:schemeClr val="tx1"/>
                </a:solidFill>
              </a:rPr>
              <a:t>9 states have legalized – Alaska, California, Colorado, Maine, Massachusetts, Nevada, Oregon, Vermont, Washington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DD3AC1-4540-40EB-9A86-4504C962D2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45" r="30874"/>
          <a:stretch/>
        </p:blipFill>
        <p:spPr>
          <a:xfrm>
            <a:off x="5481788" y="11723"/>
            <a:ext cx="3650489" cy="555087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4275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vote">
            <a:extLst>
              <a:ext uri="{FF2B5EF4-FFF2-40B4-BE49-F238E27FC236}">
                <a16:creationId xmlns:a16="http://schemas.microsoft.com/office/drawing/2014/main" id="{DCFA337F-E5A5-4A46-A815-3D5165DA7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182" b="90909" l="7470" r="62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" t="9091" r="31166"/>
          <a:stretch/>
        </p:blipFill>
        <p:spPr bwMode="auto">
          <a:xfrm>
            <a:off x="23466" y="-30480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430169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51D29C-ABF0-42B4-8977-612B733B9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03" y="640263"/>
            <a:ext cx="3915950" cy="13449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Recreational Use:</a:t>
            </a:r>
            <a:br>
              <a:rPr lang="en-US" sz="3000" dirty="0"/>
            </a:br>
            <a:r>
              <a:rPr lang="en-US" sz="3000" dirty="0"/>
              <a:t>“When” Not “If”?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42ABB-D461-4249-A17C-0CCB7DF8F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2" y="1676400"/>
            <a:ext cx="4278818" cy="421837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endParaRPr lang="en-US" sz="19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900" dirty="0">
                <a:solidFill>
                  <a:schemeClr val="tx1"/>
                </a:solidFill>
              </a:rPr>
              <a:t>Voters have approved in all states, except AZ &amp; OH</a:t>
            </a:r>
          </a:p>
          <a:p>
            <a:pPr>
              <a:lnSpc>
                <a:spcPct val="90000"/>
              </a:lnSpc>
            </a:pPr>
            <a:r>
              <a:rPr lang="en-US" sz="1900" dirty="0">
                <a:solidFill>
                  <a:schemeClr val="tx1"/>
                </a:solidFill>
              </a:rPr>
              <a:t>Statewide polling:</a:t>
            </a:r>
          </a:p>
          <a:p>
            <a:pPr lvl="1">
              <a:lnSpc>
                <a:spcPct val="90000"/>
              </a:lnSpc>
            </a:pPr>
            <a:r>
              <a:rPr lang="en-US" sz="1900" i="1" dirty="0">
                <a:solidFill>
                  <a:srgbClr val="FF0000"/>
                </a:solidFill>
              </a:rPr>
              <a:t>41% (Sept. 2018) &lt;-anomaly?</a:t>
            </a:r>
          </a:p>
          <a:p>
            <a:pPr lvl="1">
              <a:lnSpc>
                <a:spcPct val="90000"/>
              </a:lnSpc>
            </a:pPr>
            <a:r>
              <a:rPr lang="en-US" sz="1900" dirty="0">
                <a:solidFill>
                  <a:schemeClr val="tx1"/>
                </a:solidFill>
              </a:rPr>
              <a:t>56% (Sept. 2018)</a:t>
            </a:r>
          </a:p>
          <a:p>
            <a:pPr lvl="1">
              <a:lnSpc>
                <a:spcPct val="90000"/>
              </a:lnSpc>
            </a:pPr>
            <a:r>
              <a:rPr lang="en-US" sz="1900" dirty="0">
                <a:solidFill>
                  <a:schemeClr val="tx1"/>
                </a:solidFill>
              </a:rPr>
              <a:t>61% (Feb. 2018)</a:t>
            </a:r>
          </a:p>
          <a:p>
            <a:pPr lvl="1">
              <a:lnSpc>
                <a:spcPct val="90000"/>
              </a:lnSpc>
            </a:pPr>
            <a:r>
              <a:rPr lang="en-US" sz="1900" dirty="0">
                <a:solidFill>
                  <a:schemeClr val="tx1"/>
                </a:solidFill>
              </a:rPr>
              <a:t>57% (Jan. 2018)</a:t>
            </a:r>
          </a:p>
          <a:p>
            <a:pPr lvl="1">
              <a:lnSpc>
                <a:spcPct val="90000"/>
              </a:lnSpc>
            </a:pPr>
            <a:r>
              <a:rPr lang="en-US" sz="1900" dirty="0">
                <a:solidFill>
                  <a:schemeClr val="tx1"/>
                </a:solidFill>
              </a:rPr>
              <a:t>58% (May 2017)</a:t>
            </a:r>
          </a:p>
          <a:p>
            <a:pPr lvl="1">
              <a:lnSpc>
                <a:spcPct val="90000"/>
              </a:lnSpc>
            </a:pPr>
            <a:r>
              <a:rPr lang="en-US" sz="1900" dirty="0">
                <a:solidFill>
                  <a:schemeClr val="tx1"/>
                </a:solidFill>
              </a:rPr>
              <a:t>57% (Jan. 2017)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9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900" dirty="0">
                <a:solidFill>
                  <a:schemeClr val="tx1"/>
                </a:solidFill>
              </a:rPr>
              <a:t>Public believes less harmful than tobacco, alcohol and sugar (NBC News, March 2014)</a:t>
            </a:r>
          </a:p>
          <a:p>
            <a:pPr lvl="2">
              <a:lnSpc>
                <a:spcPct val="90000"/>
              </a:lnSpc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25894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E5E-1F95-45AF-B1F6-09948E6FC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Thoughts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43CF0C-C6F8-4FAE-86BB-005A1511AD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" y="2057400"/>
            <a:ext cx="4040188" cy="269190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2ED111E-C656-45B9-A67D-1B092E339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1371600"/>
            <a:ext cx="4041775" cy="4754563"/>
          </a:xfrm>
        </p:spPr>
        <p:txBody>
          <a:bodyPr/>
          <a:lstStyle/>
          <a:p>
            <a:pPr marL="114300" indent="0" algn="ctr" defTabSz="914400">
              <a:lnSpc>
                <a:spcPct val="90000"/>
              </a:lnSpc>
              <a:buNone/>
            </a:pPr>
            <a:r>
              <a:rPr lang="en-US" sz="2800" b="1" dirty="0">
                <a:solidFill>
                  <a:schemeClr val="tx1"/>
                </a:solidFill>
              </a:rPr>
              <a:t>Expect Headaches!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Employees will test the limits so know your rights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Legalization isn’t a “get out of jail free card” with employers</a:t>
            </a:r>
          </a:p>
          <a:p>
            <a:pPr marL="114300" indent="0" defTabSz="914400">
              <a:lnSpc>
                <a:spcPct val="90000"/>
              </a:lnSpc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Make sure your HR policies reflect your rights and how you expect to enforce</a:t>
            </a:r>
          </a:p>
          <a:p>
            <a:pPr marL="114300" indent="0" defTabSz="914400">
              <a:lnSpc>
                <a:spcPct val="90000"/>
              </a:lnSpc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Re-examine pre-employment and other drug testing protocols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Still realistic?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502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1"/>
            <a:ext cx="7772400" cy="1295399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7772400" cy="3086963"/>
          </a:xfrm>
        </p:spPr>
        <p:txBody>
          <a:bodyPr/>
          <a:lstStyle/>
          <a:p>
            <a:pPr algn="r"/>
            <a:r>
              <a:rPr lang="en-US" sz="2400" b="1" dirty="0">
                <a:solidFill>
                  <a:schemeClr val="tx1"/>
                </a:solidFill>
              </a:rPr>
              <a:t>Wendy Block</a:t>
            </a:r>
          </a:p>
          <a:p>
            <a:pPr algn="r"/>
            <a:r>
              <a:rPr lang="en-US" sz="2400" b="1" dirty="0">
                <a:solidFill>
                  <a:schemeClr val="tx1"/>
                </a:solidFill>
              </a:rPr>
              <a:t>Vice President of Business Advocacy</a:t>
            </a:r>
          </a:p>
          <a:p>
            <a:pPr algn="r"/>
            <a:r>
              <a:rPr lang="en-US" sz="2400" b="1" dirty="0">
                <a:solidFill>
                  <a:schemeClr val="tx1"/>
                </a:solidFill>
              </a:rPr>
              <a:t>Michigan Chamber of Commerce</a:t>
            </a:r>
          </a:p>
          <a:p>
            <a:pPr algn="r"/>
            <a:r>
              <a:rPr lang="en-US" sz="2400" b="1" dirty="0">
                <a:solidFill>
                  <a:schemeClr val="tx1"/>
                </a:solidFill>
              </a:rPr>
              <a:t>517/371-7678 (o)</a:t>
            </a:r>
          </a:p>
          <a:p>
            <a:pPr algn="r"/>
            <a:r>
              <a:rPr lang="en-US" sz="2400" b="1" u="sng" dirty="0">
                <a:solidFill>
                  <a:schemeClr val="tx1"/>
                </a:solidFill>
              </a:rPr>
              <a:t>wblock@michamber.com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641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4320B-F12F-4319-8584-40971F33C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 Am, What I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97430-4CD4-4429-BCD8-F685449CB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Wendy Block, Vice President of Business Advocacy </a:t>
            </a:r>
          </a:p>
          <a:p>
            <a:r>
              <a:rPr lang="en-US" dirty="0">
                <a:solidFill>
                  <a:schemeClr val="tx1"/>
                </a:solidFill>
              </a:rPr>
              <a:t>Lead lobbyist on health care and employment-related issues, legal reform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Legislative background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41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430169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102" y="640263"/>
            <a:ext cx="7631097" cy="731337"/>
          </a:xfrm>
        </p:spPr>
        <p:txBody>
          <a:bodyPr>
            <a:normAutofit/>
          </a:bodyPr>
          <a:lstStyle/>
          <a:p>
            <a:r>
              <a:rPr lang="en-US" sz="3500" dirty="0"/>
              <a:t>Today’s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582" y="1447800"/>
            <a:ext cx="6412418" cy="44469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b="1" dirty="0">
                <a:solidFill>
                  <a:schemeClr val="tx1"/>
                </a:solidFill>
              </a:rPr>
              <a:t>How we got here</a:t>
            </a:r>
          </a:p>
          <a:p>
            <a:pPr lvl="1"/>
            <a:r>
              <a:rPr lang="en-US" sz="2100" b="1" dirty="0">
                <a:solidFill>
                  <a:schemeClr val="tx1"/>
                </a:solidFill>
              </a:rPr>
              <a:t>Medical Marijuana Ballot Initiative</a:t>
            </a:r>
          </a:p>
          <a:p>
            <a:r>
              <a:rPr lang="en-US" sz="2100" b="1" dirty="0">
                <a:solidFill>
                  <a:schemeClr val="tx1"/>
                </a:solidFill>
              </a:rPr>
              <a:t>Recreational use</a:t>
            </a:r>
          </a:p>
          <a:p>
            <a:pPr lvl="1"/>
            <a:r>
              <a:rPr lang="en-US" sz="2100" b="1" dirty="0">
                <a:solidFill>
                  <a:schemeClr val="tx1"/>
                </a:solidFill>
              </a:rPr>
              <a:t>Details</a:t>
            </a:r>
          </a:p>
          <a:p>
            <a:pPr lvl="1"/>
            <a:r>
              <a:rPr lang="en-US" sz="2100" b="1" dirty="0">
                <a:solidFill>
                  <a:schemeClr val="tx1"/>
                </a:solidFill>
              </a:rPr>
              <a:t>Impact on employers</a:t>
            </a:r>
          </a:p>
          <a:p>
            <a:pPr lvl="1"/>
            <a:r>
              <a:rPr lang="en-US" sz="2100" b="1" dirty="0">
                <a:solidFill>
                  <a:schemeClr val="tx1"/>
                </a:solidFill>
              </a:rPr>
              <a:t>Unintended </a:t>
            </a:r>
          </a:p>
          <a:p>
            <a:pPr marL="457200" lvl="1" indent="0">
              <a:buNone/>
            </a:pPr>
            <a:r>
              <a:rPr lang="en-US" sz="2100" b="1" dirty="0">
                <a:solidFill>
                  <a:schemeClr val="tx1"/>
                </a:solidFill>
              </a:rPr>
              <a:t>    consequences</a:t>
            </a:r>
          </a:p>
          <a:p>
            <a:r>
              <a:rPr lang="en-US" sz="2100" b="1" dirty="0">
                <a:solidFill>
                  <a:schemeClr val="tx1"/>
                </a:solidFill>
              </a:rPr>
              <a:t>Take-aways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F20ED6-B93B-4ED8-97AC-521A6ABF0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362200"/>
            <a:ext cx="3962401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64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36563"/>
            <a:ext cx="8305800" cy="11636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How We Got Here:  </a:t>
            </a:r>
            <a:br>
              <a:rPr lang="en-US" sz="3000" dirty="0"/>
            </a:br>
            <a:r>
              <a:rPr lang="en-US" sz="3000" dirty="0"/>
              <a:t>Michigan’s Medical Marijuana Act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2211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2008 statutory initiative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“Debilitating condition,” doctor’s approval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No “arrest, prosecution, or penalty in any manner.”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Cultivate own marijuana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Patients -12 plants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Caregivers - 12 plants for 5 patients (72 if patient themselves)</a:t>
            </a:r>
          </a:p>
          <a:p>
            <a:pPr lvl="1">
              <a:lnSpc>
                <a:spcPct val="90000"/>
              </a:lnSpc>
            </a:pPr>
            <a:endParaRPr lang="en-US" sz="1900" dirty="0"/>
          </a:p>
        </p:txBody>
      </p:sp>
      <p:pic>
        <p:nvPicPr>
          <p:cNvPr id="7" name="Picture 2" descr="Image result for medical marijuana">
            <a:extLst>
              <a:ext uri="{FF2B5EF4-FFF2-40B4-BE49-F238E27FC236}">
                <a16:creationId xmlns:a16="http://schemas.microsoft.com/office/drawing/2014/main" id="{01F4AF02-4DC2-4D16-A73E-C2F78A7F6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4545" b="-1"/>
          <a:stretch/>
        </p:blipFill>
        <p:spPr bwMode="auto">
          <a:xfrm>
            <a:off x="4724400" y="2133600"/>
            <a:ext cx="3860798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381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A9128-102A-4B03-8C8F-5F6899877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Marijuana Law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4" descr="Image result for medical marijuana, id card, michigan">
            <a:extLst>
              <a:ext uri="{FF2B5EF4-FFF2-40B4-BE49-F238E27FC236}">
                <a16:creationId xmlns:a16="http://schemas.microsoft.com/office/drawing/2014/main" id="{FD44FDD2-5E19-43F6-A08F-5EFD5FF0281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1905000"/>
            <a:ext cx="2857500" cy="243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8D526AE-37CB-474A-B0A9-89970EEC7F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91001" y="838200"/>
            <a:ext cx="4495800" cy="5287963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12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state (1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in Midwest)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B433DFD3-1CED-42BF-943B-801A51F63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191000" y="2514600"/>
            <a:ext cx="432851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379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696200" cy="457200"/>
          </a:xfrm>
        </p:spPr>
        <p:txBody>
          <a:bodyPr>
            <a:normAutofit fontScale="90000"/>
          </a:bodyPr>
          <a:lstStyle/>
          <a:p>
            <a:r>
              <a:rPr lang="en-US" dirty="0"/>
              <a:t>Medical Marijuana:  Litigation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7772400" cy="4038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chemeClr val="tx1"/>
                </a:solidFill>
              </a:rPr>
              <a:t>Casias</a:t>
            </a:r>
            <a:r>
              <a:rPr lang="en-US" sz="2800" i="1" dirty="0">
                <a:solidFill>
                  <a:schemeClr val="tx1"/>
                </a:solidFill>
              </a:rPr>
              <a:t> v. Walmart</a:t>
            </a:r>
          </a:p>
          <a:p>
            <a:pPr marL="806450" lvl="1" indent="-349250" algn="l">
              <a:buFont typeface="Trade Gothic LT Std Light" panose="020B0503020502020204" pitchFamily="34" charset="0"/>
              <a:buChar char="–"/>
              <a:tabLst>
                <a:tab pos="4572000" algn="l"/>
              </a:tabLst>
            </a:pPr>
            <a:r>
              <a:rPr lang="en-US" dirty="0">
                <a:solidFill>
                  <a:schemeClr val="tx1"/>
                </a:solidFill>
              </a:rPr>
              <a:t>Mandatory post-injury testing protocols</a:t>
            </a:r>
          </a:p>
          <a:p>
            <a:pPr marL="806450" lvl="1" indent="-349250" algn="l">
              <a:buFont typeface="Trade Gothic LT Std Light" panose="020B0503020502020204" pitchFamily="34" charset="0"/>
              <a:buChar char="–"/>
              <a:tabLst>
                <a:tab pos="4572000" algn="l"/>
              </a:tabLst>
            </a:pPr>
            <a:r>
              <a:rPr lang="en-US" dirty="0">
                <a:solidFill>
                  <a:schemeClr val="tx1"/>
                </a:solidFill>
              </a:rPr>
              <a:t>Tested positive, admitted to use</a:t>
            </a:r>
          </a:p>
          <a:p>
            <a:pPr marL="806450" lvl="1" indent="-349250" algn="l">
              <a:buFont typeface="Trade Gothic LT Std Light" panose="020B0503020502020204" pitchFamily="34" charset="0"/>
              <a:buChar char="–"/>
              <a:tabLst>
                <a:tab pos="4572000" algn="l"/>
              </a:tabLst>
            </a:pPr>
            <a:r>
              <a:rPr lang="en-US" dirty="0">
                <a:solidFill>
                  <a:schemeClr val="tx1"/>
                </a:solidFill>
              </a:rPr>
              <a:t>Presented MM card post-injury</a:t>
            </a:r>
          </a:p>
          <a:p>
            <a:pPr marL="806450" lvl="1" indent="-349250" algn="l">
              <a:buFont typeface="Trade Gothic LT Std Light" panose="020B0503020502020204" pitchFamily="34" charset="0"/>
              <a:buChar char="–"/>
              <a:tabLst>
                <a:tab pos="4572000" algn="l"/>
              </a:tabLst>
            </a:pPr>
            <a:r>
              <a:rPr lang="en-US" dirty="0">
                <a:solidFill>
                  <a:schemeClr val="tx1"/>
                </a:solidFill>
              </a:rPr>
              <a:t>Drug policy had no exceptions so terminated </a:t>
            </a:r>
          </a:p>
          <a:p>
            <a:pPr lvl="1" algn="l">
              <a:tabLst>
                <a:tab pos="4572000" algn="l"/>
              </a:tabLst>
            </a:pPr>
            <a:endParaRPr lang="en-US" sz="2400" b="1" dirty="0">
              <a:solidFill>
                <a:schemeClr val="tx1"/>
              </a:solidFill>
            </a:endParaRPr>
          </a:p>
          <a:p>
            <a:pPr lvl="1" algn="l">
              <a:tabLst>
                <a:tab pos="4572000" algn="l"/>
              </a:tabLst>
            </a:pPr>
            <a:r>
              <a:rPr lang="en-US" sz="2400" b="1" dirty="0">
                <a:solidFill>
                  <a:srgbClr val="0070C0"/>
                </a:solidFill>
              </a:rPr>
              <a:t>US Court of Appeals (6</a:t>
            </a:r>
            <a:r>
              <a:rPr lang="en-US" sz="2400" b="1" baseline="30000" dirty="0">
                <a:solidFill>
                  <a:srgbClr val="0070C0"/>
                </a:solidFill>
              </a:rPr>
              <a:t>th</a:t>
            </a:r>
            <a:r>
              <a:rPr lang="en-US" sz="2400" b="1" dirty="0">
                <a:solidFill>
                  <a:srgbClr val="0070C0"/>
                </a:solidFill>
              </a:rPr>
              <a:t> Circuit) - 2-1:  </a:t>
            </a:r>
          </a:p>
          <a:p>
            <a:pPr lvl="1" algn="l">
              <a:tabLst>
                <a:tab pos="4572000" algn="l"/>
              </a:tabLst>
            </a:pPr>
            <a:r>
              <a:rPr lang="en-US" sz="2400" b="1" dirty="0">
                <a:solidFill>
                  <a:srgbClr val="0070C0"/>
                </a:solidFill>
              </a:rPr>
              <a:t>Medical Marijuana Act does not regulate private employment either expressly or implicitly</a:t>
            </a:r>
          </a:p>
          <a:p>
            <a:pPr marL="577850" lvl="1" indent="-120650" algn="l">
              <a:buFont typeface="Arial" panose="020B0604020202020204" pitchFamily="34" charset="0"/>
              <a:buChar char="•"/>
              <a:tabLst>
                <a:tab pos="4572000" algn="l"/>
              </a:tabLst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581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Medical Marijuana:  Litigation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11625"/>
          </a:xfrm>
        </p:spPr>
        <p:txBody>
          <a:bodyPr/>
          <a:lstStyle/>
          <a:p>
            <a:r>
              <a:rPr lang="en-US" i="1" dirty="0" err="1">
                <a:solidFill>
                  <a:schemeClr val="tx1"/>
                </a:solidFill>
              </a:rPr>
              <a:t>Braska</a:t>
            </a:r>
            <a:r>
              <a:rPr lang="en-US" i="1" dirty="0">
                <a:solidFill>
                  <a:schemeClr val="tx1"/>
                </a:solidFill>
              </a:rPr>
              <a:t> v. Challenge Manufacturing Co.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3 cases consolidated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Employee was a MM patient, terminated and subsequently </a:t>
            </a:r>
            <a:r>
              <a:rPr lang="en-US" dirty="0" err="1">
                <a:solidFill>
                  <a:schemeClr val="tx1"/>
                </a:solidFill>
              </a:rPr>
              <a:t>DQed</a:t>
            </a:r>
            <a:r>
              <a:rPr lang="en-US" dirty="0">
                <a:solidFill>
                  <a:schemeClr val="tx1"/>
                </a:solidFill>
              </a:rPr>
              <a:t> from UI benefits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MI Court of Appeals (2014) - 3-0 (unpublished):  MMMA preempts MI UI law.  Disqualifying a claimant for UI benefits due to a positive marijuana test constitutes a “penalty” in violation of the MMMA’s immunity clause</a:t>
            </a:r>
          </a:p>
        </p:txBody>
      </p:sp>
    </p:spTree>
    <p:extLst>
      <p:ext uri="{BB962C8B-B14F-4D97-AF65-F5344CB8AC3E}">
        <p14:creationId xmlns:p14="http://schemas.microsoft.com/office/powerpoint/2010/main" val="566328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36" y="528261"/>
            <a:ext cx="8406063" cy="1163637"/>
          </a:xfrm>
        </p:spPr>
        <p:txBody>
          <a:bodyPr/>
          <a:lstStyle/>
          <a:p>
            <a:r>
              <a:rPr lang="en-US" sz="3000" dirty="0"/>
              <a:t>Employers in a Dilemma on Medical Marijuana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36295"/>
            <a:ext cx="8229600" cy="41116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MI Supreme Court denied UI appeal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“[W]e are not persuaded that the questions presented should be reviewed by this Court.”</a:t>
            </a:r>
          </a:p>
          <a:p>
            <a:r>
              <a:rPr lang="en-US" dirty="0">
                <a:solidFill>
                  <a:schemeClr val="tx1"/>
                </a:solidFill>
              </a:rPr>
              <a:t>Put employers in dilemma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Accommodate and jeopardize workplace safety vs. discharge and pay UI benefits (higher UI taxes)</a:t>
            </a:r>
          </a:p>
          <a:p>
            <a:r>
              <a:rPr lang="en-US" dirty="0">
                <a:solidFill>
                  <a:schemeClr val="tx1"/>
                </a:solidFill>
              </a:rPr>
              <a:t>No easy fix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Requires 3/4ths vote</a:t>
            </a:r>
          </a:p>
          <a:p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24177"/>
      </p:ext>
    </p:extLst>
  </p:cSld>
  <p:clrMapOvr>
    <a:masterClrMapping/>
  </p:clrMapOvr>
</p:sld>
</file>

<file path=ppt/theme/theme1.xml><?xml version="1.0" encoding="utf-8"?>
<a:theme xmlns:a="http://schemas.openxmlformats.org/drawingml/2006/main" name="Michigan Chamber Powerpoint Example">
  <a:themeElements>
    <a:clrScheme name="Michigan Chamber">
      <a:dk1>
        <a:srgbClr val="000000"/>
      </a:dk1>
      <a:lt1>
        <a:srgbClr val="FFFFFF"/>
      </a:lt1>
      <a:dk2>
        <a:srgbClr val="005A9C"/>
      </a:dk2>
      <a:lt2>
        <a:srgbClr val="00AD8E"/>
      </a:lt2>
      <a:accent1>
        <a:srgbClr val="00AD8E"/>
      </a:accent1>
      <a:accent2>
        <a:srgbClr val="005747"/>
      </a:accent2>
      <a:accent3>
        <a:srgbClr val="66CEAF"/>
      </a:accent3>
      <a:accent4>
        <a:srgbClr val="005A9C"/>
      </a:accent4>
      <a:accent5>
        <a:srgbClr val="002D4E"/>
      </a:accent5>
      <a:accent6>
        <a:srgbClr val="669CC4"/>
      </a:accent6>
      <a:hlink>
        <a:srgbClr val="B8E1FF"/>
      </a:hlink>
      <a:folHlink>
        <a:srgbClr val="3F3151"/>
      </a:folHlink>
    </a:clrScheme>
    <a:fontScheme name="Michigan Chamber - Trade Gothic">
      <a:majorFont>
        <a:latin typeface="Trade Gothic LT Std"/>
        <a:ea typeface=""/>
        <a:cs typeface=""/>
      </a:majorFont>
      <a:minorFont>
        <a:latin typeface="Trade Gothic LT St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Michigan Chamber">
      <a:dk1>
        <a:srgbClr val="000000"/>
      </a:dk1>
      <a:lt1>
        <a:srgbClr val="FFFFFF"/>
      </a:lt1>
      <a:dk2>
        <a:srgbClr val="005A9C"/>
      </a:dk2>
      <a:lt2>
        <a:srgbClr val="00AD8E"/>
      </a:lt2>
      <a:accent1>
        <a:srgbClr val="00AD8E"/>
      </a:accent1>
      <a:accent2>
        <a:srgbClr val="005747"/>
      </a:accent2>
      <a:accent3>
        <a:srgbClr val="66CEAF"/>
      </a:accent3>
      <a:accent4>
        <a:srgbClr val="005A9C"/>
      </a:accent4>
      <a:accent5>
        <a:srgbClr val="002D4E"/>
      </a:accent5>
      <a:accent6>
        <a:srgbClr val="669CC4"/>
      </a:accent6>
      <a:hlink>
        <a:srgbClr val="B8E1FF"/>
      </a:hlink>
      <a:folHlink>
        <a:srgbClr val="3F3151"/>
      </a:folHlink>
    </a:clrScheme>
    <a:fontScheme name="Michigan Chamber - Trade Gothic">
      <a:majorFont>
        <a:latin typeface="Trade Gothic LT Std"/>
        <a:ea typeface=""/>
        <a:cs typeface=""/>
      </a:majorFont>
      <a:minorFont>
        <a:latin typeface="Trade Gothic LT St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1183</Words>
  <Application>Microsoft Office PowerPoint</Application>
  <PresentationFormat>On-screen Show (4:3)</PresentationFormat>
  <Paragraphs>170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Trade Gothic LT Std</vt:lpstr>
      <vt:lpstr>Trade Gothic LT Std Bold</vt:lpstr>
      <vt:lpstr>Trade Gothic LT Std Light</vt:lpstr>
      <vt:lpstr>Wingdings</vt:lpstr>
      <vt:lpstr>Michigan Chamber Powerpoint Example</vt:lpstr>
      <vt:lpstr>Office Theme</vt:lpstr>
      <vt:lpstr>    Recreational Use of Marijuana: 2018 Ballot Proposal     Midland Area Chamber of Commerce September 11, 2018  </vt:lpstr>
      <vt:lpstr> About the Michigan Chamber</vt:lpstr>
      <vt:lpstr>Who I Am, What I Do</vt:lpstr>
      <vt:lpstr>Today’s Agenda</vt:lpstr>
      <vt:lpstr>How We Got Here:   Michigan’s Medical Marijuana Act</vt:lpstr>
      <vt:lpstr>Medical Marijuana Law </vt:lpstr>
      <vt:lpstr>Medical Marijuana:  Litigation</vt:lpstr>
      <vt:lpstr>Medical Marijuana:  Litigation</vt:lpstr>
      <vt:lpstr>Employers in a Dilemma on Medical Marijuana</vt:lpstr>
      <vt:lpstr>Recreational Use of Marijuana</vt:lpstr>
      <vt:lpstr>Ballot Proposal Process </vt:lpstr>
      <vt:lpstr>Recreational Use of Marijuana</vt:lpstr>
      <vt:lpstr>Details Important to Employers</vt:lpstr>
      <vt:lpstr>Details Important to Employers</vt:lpstr>
      <vt:lpstr>Details Important to Employers</vt:lpstr>
      <vt:lpstr>Recreational Use</vt:lpstr>
      <vt:lpstr>Practical Issues</vt:lpstr>
      <vt:lpstr>Practical Issues</vt:lpstr>
      <vt:lpstr>Practical Issues</vt:lpstr>
      <vt:lpstr>Practical Issues</vt:lpstr>
      <vt:lpstr>Legalization</vt:lpstr>
      <vt:lpstr>The Campaign</vt:lpstr>
      <vt:lpstr>Recreational Use: “When” Not “If”? </vt:lpstr>
      <vt:lpstr>Closing Thoughts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Recreational Use of Marijuana: 2018 Ballot Proposal     Midland Area Chamber of Commerce September 11, 2018</dc:title>
  <dc:creator>Block, Wendy</dc:creator>
  <cp:lastModifiedBy>Block, Wendy</cp:lastModifiedBy>
  <cp:revision>13</cp:revision>
  <dcterms:created xsi:type="dcterms:W3CDTF">2018-09-07T14:44:39Z</dcterms:created>
  <dcterms:modified xsi:type="dcterms:W3CDTF">2018-09-21T14:34:47Z</dcterms:modified>
</cp:coreProperties>
</file>